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387" r:id="rId3"/>
    <p:sldId id="374" r:id="rId4"/>
    <p:sldId id="384" r:id="rId5"/>
    <p:sldId id="385" r:id="rId6"/>
    <p:sldId id="386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3" r:id="rId22"/>
    <p:sldId id="383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C1"/>
    <a:srgbClr val="51D7FD"/>
    <a:srgbClr val="00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5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Responding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Seasonal Work</c:v>
                </c:pt>
                <c:pt idx="1">
                  <c:v>Agricultural Work</c:v>
                </c:pt>
                <c:pt idx="2">
                  <c:v>Migratory Child</c:v>
                </c:pt>
                <c:pt idx="3">
                  <c:v>Migratory Worker</c:v>
                </c:pt>
                <c:pt idx="4">
                  <c:v>Guardians</c:v>
                </c:pt>
                <c:pt idx="5">
                  <c:v>Initial Processing</c:v>
                </c:pt>
                <c:pt idx="6">
                  <c:v>Economic Necessity</c:v>
                </c:pt>
                <c:pt idx="7">
                  <c:v>Temporary Work</c:v>
                </c:pt>
                <c:pt idx="8">
                  <c:v>To Join</c:v>
                </c:pt>
                <c:pt idx="9">
                  <c:v>COE Comments</c:v>
                </c:pt>
                <c:pt idx="10">
                  <c:v>QAD versus Residency Dates</c:v>
                </c:pt>
                <c:pt idx="11">
                  <c:v>Qualifying Moves</c:v>
                </c:pt>
                <c:pt idx="12">
                  <c:v>Recent History of Moves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  <c:pt idx="4">
                  <c:v>29</c:v>
                </c:pt>
                <c:pt idx="5">
                  <c:v>32</c:v>
                </c:pt>
                <c:pt idx="6">
                  <c:v>33</c:v>
                </c:pt>
                <c:pt idx="7">
                  <c:v>33</c:v>
                </c:pt>
                <c:pt idx="8">
                  <c:v>39</c:v>
                </c:pt>
                <c:pt idx="9">
                  <c:v>41</c:v>
                </c:pt>
                <c:pt idx="10">
                  <c:v>53</c:v>
                </c:pt>
                <c:pt idx="11">
                  <c:v>62</c:v>
                </c:pt>
                <c:pt idx="1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F-46DC-9C39-B0489B3996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37600936"/>
        <c:axId val="437606840"/>
      </c:barChart>
      <c:catAx>
        <c:axId val="437600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7606840"/>
        <c:crosses val="autoZero"/>
        <c:auto val="1"/>
        <c:lblAlgn val="ctr"/>
        <c:lblOffset val="100"/>
        <c:noMultiLvlLbl val="0"/>
      </c:catAx>
      <c:valAx>
        <c:axId val="43760684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0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Responding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Reviewing COEs</c:v>
                </c:pt>
                <c:pt idx="1">
                  <c:v>Interviewing</c:v>
                </c:pt>
                <c:pt idx="2">
                  <c:v>Mapping</c:v>
                </c:pt>
                <c:pt idx="3">
                  <c:v>Safety</c:v>
                </c:pt>
                <c:pt idx="4">
                  <c:v>School-based Recruitment</c:v>
                </c:pt>
                <c:pt idx="5">
                  <c:v>MSIX</c:v>
                </c:pt>
                <c:pt idx="6">
                  <c:v>Technology (Google, Sites)</c:v>
                </c:pt>
                <c:pt idx="7">
                  <c:v>ID&amp;R Plan</c:v>
                </c:pt>
                <c:pt idx="8">
                  <c:v>Partnerships</c:v>
                </c:pt>
                <c:pt idx="9">
                  <c:v>Recruitment Networks</c:v>
                </c:pt>
                <c:pt idx="10">
                  <c:v>Employer-Based Recruitment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25</c:v>
                </c:pt>
                <c:pt idx="1">
                  <c:v>27</c:v>
                </c:pt>
                <c:pt idx="2">
                  <c:v>34</c:v>
                </c:pt>
                <c:pt idx="3">
                  <c:v>37</c:v>
                </c:pt>
                <c:pt idx="4">
                  <c:v>39</c:v>
                </c:pt>
                <c:pt idx="5">
                  <c:v>39</c:v>
                </c:pt>
                <c:pt idx="6">
                  <c:v>44</c:v>
                </c:pt>
                <c:pt idx="7">
                  <c:v>46</c:v>
                </c:pt>
                <c:pt idx="8">
                  <c:v>51</c:v>
                </c:pt>
                <c:pt idx="9">
                  <c:v>56</c:v>
                </c:pt>
                <c:pt idx="1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3-4C52-9060-A25254CF82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37600936"/>
        <c:axId val="437606840"/>
      </c:barChart>
      <c:catAx>
        <c:axId val="437600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7606840"/>
        <c:crosses val="autoZero"/>
        <c:auto val="1"/>
        <c:lblAlgn val="ctr"/>
        <c:lblOffset val="100"/>
        <c:noMultiLvlLbl val="0"/>
      </c:catAx>
      <c:valAx>
        <c:axId val="4376068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0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Responding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Reviewing COEs</c:v>
                </c:pt>
                <c:pt idx="1">
                  <c:v>Interviewing</c:v>
                </c:pt>
                <c:pt idx="2">
                  <c:v>Mapping</c:v>
                </c:pt>
                <c:pt idx="3">
                  <c:v>Safety</c:v>
                </c:pt>
                <c:pt idx="4">
                  <c:v>School-based Recruitment</c:v>
                </c:pt>
                <c:pt idx="5">
                  <c:v>MSIX</c:v>
                </c:pt>
                <c:pt idx="6">
                  <c:v>Technology (Google, Sites)</c:v>
                </c:pt>
                <c:pt idx="7">
                  <c:v>ID&amp;R Plan</c:v>
                </c:pt>
                <c:pt idx="8">
                  <c:v>Partnerships</c:v>
                </c:pt>
                <c:pt idx="9">
                  <c:v>Recruitment Networks</c:v>
                </c:pt>
                <c:pt idx="10">
                  <c:v>Employer-Based Recruitment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25</c:v>
                </c:pt>
                <c:pt idx="1">
                  <c:v>27</c:v>
                </c:pt>
                <c:pt idx="2">
                  <c:v>34</c:v>
                </c:pt>
                <c:pt idx="3">
                  <c:v>37</c:v>
                </c:pt>
                <c:pt idx="4">
                  <c:v>39</c:v>
                </c:pt>
                <c:pt idx="5">
                  <c:v>39</c:v>
                </c:pt>
                <c:pt idx="6">
                  <c:v>44</c:v>
                </c:pt>
                <c:pt idx="7">
                  <c:v>46</c:v>
                </c:pt>
                <c:pt idx="8">
                  <c:v>51</c:v>
                </c:pt>
                <c:pt idx="9">
                  <c:v>56</c:v>
                </c:pt>
                <c:pt idx="1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3-4C52-9060-A25254CF82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37600936"/>
        <c:axId val="437606840"/>
      </c:barChart>
      <c:catAx>
        <c:axId val="437600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7606840"/>
        <c:crosses val="autoZero"/>
        <c:auto val="1"/>
        <c:lblAlgn val="ctr"/>
        <c:lblOffset val="100"/>
        <c:noMultiLvlLbl val="0"/>
      </c:catAx>
      <c:valAx>
        <c:axId val="4376068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0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7DB758-24ED-42A7-9BDA-CA005CFDB04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F5F204-D593-4F4F-B9A7-0471C2FF0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EC2AD4-D5E4-4F1F-99CB-F97E884C5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3D324-B97E-4C31-AB74-9E5787C7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84815" y="494556"/>
            <a:ext cx="8186440" cy="58832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B53A4-A2DE-4D4D-AD20-DED9C46B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4DCA80-8196-4617-B9DB-2A9381DEA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25" name="Oval 24">
                <a:extLst>
                  <a:ext uri="{FF2B5EF4-FFF2-40B4-BE49-F238E27FC236}">
                    <a16:creationId xmlns:a16="http://schemas.microsoft.com/office/drawing/2014/main" id="{E429CE6B-E9AD-43D7-8005-8743B57A3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nut 38">
                <a:extLst>
                  <a:ext uri="{FF2B5EF4-FFF2-40B4-BE49-F238E27FC236}">
                    <a16:creationId xmlns:a16="http://schemas.microsoft.com/office/drawing/2014/main" id="{A5C589A4-07E4-4B7A-BE93-31A80326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359C29-35B1-4FF5-A7EE-155EF6510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23" name="Oval 22">
                <a:extLst>
                  <a:ext uri="{FF2B5EF4-FFF2-40B4-BE49-F238E27FC236}">
                    <a16:creationId xmlns:a16="http://schemas.microsoft.com/office/drawing/2014/main" id="{DD9C747C-C982-4285-A56E-21F3457317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Donut 36">
                <a:extLst>
                  <a:ext uri="{FF2B5EF4-FFF2-40B4-BE49-F238E27FC236}">
                    <a16:creationId xmlns:a16="http://schemas.microsoft.com/office/drawing/2014/main" id="{6A74EA83-33F9-4635-8DFD-468A33F619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5E0E06-B48B-4599-A439-4D754D8CD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21" name="Oval 20">
                <a:extLst>
                  <a:ext uri="{FF2B5EF4-FFF2-40B4-BE49-F238E27FC236}">
                    <a16:creationId xmlns:a16="http://schemas.microsoft.com/office/drawing/2014/main" id="{ABCFA388-7550-447A-AF05-E7C2E4EA57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nut 34">
                <a:extLst>
                  <a:ext uri="{FF2B5EF4-FFF2-40B4-BE49-F238E27FC236}">
                    <a16:creationId xmlns:a16="http://schemas.microsoft.com/office/drawing/2014/main" id="{FB3098DC-E767-4680-A032-399C55E5FD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9B47F53-7A6E-465C-9C51-AED600BC1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19" name="Oval 18">
                <a:extLst>
                  <a:ext uri="{FF2B5EF4-FFF2-40B4-BE49-F238E27FC236}">
                    <a16:creationId xmlns:a16="http://schemas.microsoft.com/office/drawing/2014/main" id="{3AF3E33A-13EC-4391-B419-E0F6D3B7F5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Donut 32">
                <a:extLst>
                  <a:ext uri="{FF2B5EF4-FFF2-40B4-BE49-F238E27FC236}">
                    <a16:creationId xmlns:a16="http://schemas.microsoft.com/office/drawing/2014/main" id="{BA8A1376-324B-43A3-926C-12689C432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332DEC-7E3F-4023-B075-4DAF378F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588" y="3074912"/>
            <a:ext cx="5540586" cy="661858"/>
          </a:xfrm>
          <a:solidFill>
            <a:srgbClr val="00A6C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Workgroup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502A7-5AA4-4FD9-9ABC-464F90648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2516" y="4746793"/>
            <a:ext cx="1631452" cy="30611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January 2020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09D76E-579F-429D-9B93-53DB2FB3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87F3B6-B58D-4058-A05F-A69D65DC0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098" y="5505532"/>
            <a:ext cx="1631452" cy="8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96F8-E02E-48D8-91AD-1DCCD46D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Group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7A37-7619-472B-928F-3882FCE9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47031" cy="3318936"/>
          </a:xfrm>
        </p:spPr>
        <p:txBody>
          <a:bodyPr>
            <a:normAutofit/>
          </a:bodyPr>
          <a:lstStyle/>
          <a:p>
            <a:r>
              <a:rPr lang="en-US" dirty="0"/>
              <a:t>Focused on the pilot </a:t>
            </a:r>
          </a:p>
          <a:p>
            <a:r>
              <a:rPr lang="en-US" dirty="0"/>
              <a:t>Wanted SST group to start the pilot and organize the structure for it in your state. </a:t>
            </a:r>
          </a:p>
          <a:p>
            <a:r>
              <a:rPr lang="en-US" dirty="0"/>
              <a:t>Determine who needs to be the person in your state to be added to the system.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AD02D-66F4-46E4-8A90-8433DEF9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2650807"/>
            <a:ext cx="31623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96F8-E02E-48D8-91AD-1DCCD46D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7A37-7619-472B-928F-3882FCE9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61559" cy="3318936"/>
          </a:xfrm>
        </p:spPr>
        <p:txBody>
          <a:bodyPr>
            <a:normAutofit/>
          </a:bodyPr>
          <a:lstStyle/>
          <a:p>
            <a:r>
              <a:rPr lang="en-US" dirty="0"/>
              <a:t>Updating the mini quizzes</a:t>
            </a:r>
          </a:p>
          <a:p>
            <a:r>
              <a:rPr lang="en-US" dirty="0"/>
              <a:t>Developing new webinar resources</a:t>
            </a:r>
          </a:p>
          <a:p>
            <a:r>
              <a:rPr lang="en-US" dirty="0"/>
              <a:t>Conducting webinar trainings</a:t>
            </a:r>
          </a:p>
          <a:p>
            <a:r>
              <a:rPr lang="en-US" dirty="0"/>
              <a:t>Updating scenario banks</a:t>
            </a:r>
          </a:p>
          <a:p>
            <a:r>
              <a:rPr lang="en-US" dirty="0"/>
              <a:t>Creating content based on requests for PD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CF56D-3753-44D8-A640-514D8583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494" y="2849562"/>
            <a:ext cx="3095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9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96F8-E02E-48D8-91AD-1DCCD46D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7A37-7619-472B-928F-3882FCE9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61559" cy="3318936"/>
          </a:xfrm>
        </p:spPr>
        <p:txBody>
          <a:bodyPr>
            <a:normAutofit fontScale="92500"/>
          </a:bodyPr>
          <a:lstStyle/>
          <a:p>
            <a:r>
              <a:rPr lang="en-US" dirty="0"/>
              <a:t>Keeping everyone informed of IRRC updates</a:t>
            </a:r>
          </a:p>
          <a:p>
            <a:r>
              <a:rPr lang="en-US" dirty="0"/>
              <a:t>Ag Trends Newsletters</a:t>
            </a:r>
          </a:p>
          <a:p>
            <a:r>
              <a:rPr lang="en-US" dirty="0"/>
              <a:t>Organization of website</a:t>
            </a:r>
          </a:p>
          <a:p>
            <a:r>
              <a:rPr lang="en-US" dirty="0"/>
              <a:t>Updating Content on site</a:t>
            </a:r>
          </a:p>
          <a:p>
            <a:r>
              <a:rPr lang="en-US" dirty="0"/>
              <a:t>Requesting feedback on specifics from SST and TST this month and next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2E3690-59E6-4584-86E5-315DCAB4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54312"/>
            <a:ext cx="45434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3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309AE-C291-4AD0-BA38-033D323C4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"/>
            <a:ext cx="121920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8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2BB10-1C4E-4E8E-808F-30EAD652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805"/>
            <a:ext cx="12192000" cy="59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14E0A-35C9-4BE5-AB0B-307E38C90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92"/>
            <a:ext cx="12192000" cy="65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DA6CD-F5F0-4689-89B8-9F53524B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72"/>
            <a:ext cx="12192000" cy="62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DA6CD-F5F0-4689-89B8-9F53524B9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80" y="0"/>
            <a:ext cx="9215820" cy="6833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A3CEA-0DD7-464D-B6C2-E60C4035D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96"/>
            <a:ext cx="6450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805451-DED5-4C77-A056-679079CD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456"/>
            <a:ext cx="12192000" cy="60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78420-04AC-4BEA-B898-8C962704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7" y="0"/>
            <a:ext cx="1177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45F6-1A80-4FCD-9882-33A0EDC9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Main Workgroups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5AA0-3740-43D4-BD0F-4D4F2EA9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37063" cy="3318936"/>
          </a:xfrm>
        </p:spPr>
        <p:txBody>
          <a:bodyPr/>
          <a:lstStyle/>
          <a:p>
            <a:r>
              <a:rPr lang="en-US" dirty="0"/>
              <a:t>Targeted Response Group- Work on ID&amp;R Efforts as well as PD on site efforts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Dissemination</a:t>
            </a:r>
          </a:p>
          <a:p>
            <a:r>
              <a:rPr lang="en-US" dirty="0"/>
              <a:t>Check the status of each workgroup in the updated FII document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E99FF-4ED8-4A78-945E-6B595B28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57" y="3039999"/>
            <a:ext cx="5910368" cy="1519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7D26F-A124-418C-9738-D64374AAD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70" y="613009"/>
            <a:ext cx="1279355" cy="6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09EC5-D703-4984-837E-5AE87AFF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347314"/>
            <a:ext cx="11575627" cy="61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0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13492C-4ABB-4809-B789-08F63C7F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441"/>
            <a:ext cx="12192000" cy="61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6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thank you pictures">
            <a:extLst>
              <a:ext uri="{FF2B5EF4-FFF2-40B4-BE49-F238E27FC236}">
                <a16:creationId xmlns:a16="http://schemas.microsoft.com/office/drawing/2014/main" id="{761A3396-398D-495B-9666-59D18797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57" y="780152"/>
            <a:ext cx="10923087" cy="52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6542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11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19347DC-CD2E-4890-B967-9641B2204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3BA954-D59C-4A84-B97D-206F7D26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3139992" cy="4498860"/>
          </a:xfrm>
        </p:spPr>
        <p:txBody>
          <a:bodyPr>
            <a:normAutofit/>
          </a:bodyPr>
          <a:lstStyle/>
          <a:p>
            <a:r>
              <a:rPr lang="en-US" b="1" dirty="0"/>
              <a:t>Form 3 IRRC PD Needs Assessment Survey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6937E-3A92-4B55-B2BD-9C2803B1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061" y="861464"/>
            <a:ext cx="6546426" cy="294885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Online survey to determine areas of need for professional development related to eligibility, and recruitment strategies/techniques. </a:t>
            </a:r>
          </a:p>
          <a:p>
            <a:r>
              <a:rPr lang="en-US" sz="2800" dirty="0"/>
              <a:t>117 MEP staff/recruiters responded</a:t>
            </a:r>
          </a:p>
          <a:p>
            <a:r>
              <a:rPr lang="en-US" sz="2800" dirty="0"/>
              <a:t>Most respondents wanted PD to be face-to-face (53%) or via webinars (49%)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9F400-11C0-4B70-B260-6ECB2ADEE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759" y="4227218"/>
            <a:ext cx="3683031" cy="139955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3457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EA47-9FC8-4E8A-A5A7-EEDCE484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670" y="494907"/>
            <a:ext cx="9601196" cy="856095"/>
          </a:xfrm>
        </p:spPr>
        <p:txBody>
          <a:bodyPr/>
          <a:lstStyle/>
          <a:p>
            <a:r>
              <a:rPr lang="en-US" b="1" dirty="0"/>
              <a:t>Eligibility PD Needs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141FBF-B8E7-485C-BB97-76187DE4D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563800"/>
              </p:ext>
            </p:extLst>
          </p:nvPr>
        </p:nvGraphicFramePr>
        <p:xfrm>
          <a:off x="1431697" y="1351002"/>
          <a:ext cx="9328606" cy="491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952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EA47-9FC8-4E8A-A5A7-EEDCE484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670" y="491938"/>
            <a:ext cx="9601196" cy="856095"/>
          </a:xfrm>
        </p:spPr>
        <p:txBody>
          <a:bodyPr>
            <a:noAutofit/>
          </a:bodyPr>
          <a:lstStyle/>
          <a:p>
            <a:r>
              <a:rPr lang="en-US" sz="3600" b="1" dirty="0"/>
              <a:t>Recruitment Strategies/Techniques PD Needs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A193091-4427-4376-804A-44A5943DC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262200"/>
              </p:ext>
            </p:extLst>
          </p:nvPr>
        </p:nvGraphicFramePr>
        <p:xfrm>
          <a:off x="1201134" y="1313295"/>
          <a:ext cx="9789732" cy="505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178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B0EFF7A-A22B-4184-AC56-CA9714ABB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6">
            <a:extLst>
              <a:ext uri="{FF2B5EF4-FFF2-40B4-BE49-F238E27FC236}">
                <a16:creationId xmlns:a16="http://schemas.microsoft.com/office/drawing/2014/main" id="{B7EE2057-266C-4495-B94A-C142B7BB3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86459"/>
            <a:ext cx="11227442" cy="5883295"/>
          </a:xfrm>
          <a:custGeom>
            <a:avLst/>
            <a:gdLst>
              <a:gd name="connsiteX0" fmla="*/ 11005446 w 11227442"/>
              <a:gd name="connsiteY0" fmla="*/ 5592355 h 5883295"/>
              <a:gd name="connsiteX1" fmla="*/ 10923594 w 11227442"/>
              <a:gd name="connsiteY1" fmla="*/ 5674207 h 5883295"/>
              <a:gd name="connsiteX2" fmla="*/ 11005446 w 11227442"/>
              <a:gd name="connsiteY2" fmla="*/ 5756059 h 5883295"/>
              <a:gd name="connsiteX3" fmla="*/ 11087298 w 11227442"/>
              <a:gd name="connsiteY3" fmla="*/ 5674207 h 5883295"/>
              <a:gd name="connsiteX4" fmla="*/ 11005446 w 11227442"/>
              <a:gd name="connsiteY4" fmla="*/ 5592355 h 5883295"/>
              <a:gd name="connsiteX5" fmla="*/ 211551 w 11227442"/>
              <a:gd name="connsiteY5" fmla="*/ 5592355 h 5883295"/>
              <a:gd name="connsiteX6" fmla="*/ 129698 w 11227442"/>
              <a:gd name="connsiteY6" fmla="*/ 5674207 h 5883295"/>
              <a:gd name="connsiteX7" fmla="*/ 211551 w 11227442"/>
              <a:gd name="connsiteY7" fmla="*/ 5756059 h 5883295"/>
              <a:gd name="connsiteX8" fmla="*/ 293402 w 11227442"/>
              <a:gd name="connsiteY8" fmla="*/ 5674207 h 5883295"/>
              <a:gd name="connsiteX9" fmla="*/ 211551 w 11227442"/>
              <a:gd name="connsiteY9" fmla="*/ 5592355 h 5883295"/>
              <a:gd name="connsiteX10" fmla="*/ 211551 w 11227442"/>
              <a:gd name="connsiteY10" fmla="*/ 128350 h 5883295"/>
              <a:gd name="connsiteX11" fmla="*/ 138754 w 11227442"/>
              <a:gd name="connsiteY11" fmla="*/ 201147 h 5883295"/>
              <a:gd name="connsiteX12" fmla="*/ 211551 w 11227442"/>
              <a:gd name="connsiteY12" fmla="*/ 273944 h 5883295"/>
              <a:gd name="connsiteX13" fmla="*/ 284348 w 11227442"/>
              <a:gd name="connsiteY13" fmla="*/ 201147 h 5883295"/>
              <a:gd name="connsiteX14" fmla="*/ 211551 w 11227442"/>
              <a:gd name="connsiteY14" fmla="*/ 128350 h 5883295"/>
              <a:gd name="connsiteX15" fmla="*/ 11005446 w 11227442"/>
              <a:gd name="connsiteY15" fmla="*/ 110367 h 5883295"/>
              <a:gd name="connsiteX16" fmla="*/ 10923594 w 11227442"/>
              <a:gd name="connsiteY16" fmla="*/ 192219 h 5883295"/>
              <a:gd name="connsiteX17" fmla="*/ 11005446 w 11227442"/>
              <a:gd name="connsiteY17" fmla="*/ 274071 h 5883295"/>
              <a:gd name="connsiteX18" fmla="*/ 11087298 w 11227442"/>
              <a:gd name="connsiteY18" fmla="*/ 192219 h 5883295"/>
              <a:gd name="connsiteX19" fmla="*/ 11005446 w 11227442"/>
              <a:gd name="connsiteY19" fmla="*/ 110367 h 5883295"/>
              <a:gd name="connsiteX20" fmla="*/ 0 w 11227442"/>
              <a:gd name="connsiteY20" fmla="*/ 0 h 5883295"/>
              <a:gd name="connsiteX21" fmla="*/ 11227442 w 11227442"/>
              <a:gd name="connsiteY21" fmla="*/ 0 h 5883295"/>
              <a:gd name="connsiteX22" fmla="*/ 11227442 w 11227442"/>
              <a:gd name="connsiteY22" fmla="*/ 5883295 h 5883295"/>
              <a:gd name="connsiteX23" fmla="*/ 0 w 11227442"/>
              <a:gd name="connsiteY23" fmla="*/ 5883295 h 588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27442" h="5883295">
                <a:moveTo>
                  <a:pt x="11005446" y="5592355"/>
                </a:moveTo>
                <a:cubicBezTo>
                  <a:pt x="10960240" y="5592355"/>
                  <a:pt x="10923594" y="5629001"/>
                  <a:pt x="10923594" y="5674207"/>
                </a:cubicBezTo>
                <a:cubicBezTo>
                  <a:pt x="10923594" y="5719413"/>
                  <a:pt x="10960240" y="5756059"/>
                  <a:pt x="11005446" y="5756059"/>
                </a:cubicBezTo>
                <a:cubicBezTo>
                  <a:pt x="11050652" y="5756059"/>
                  <a:pt x="11087298" y="5719413"/>
                  <a:pt x="11087298" y="5674207"/>
                </a:cubicBezTo>
                <a:cubicBezTo>
                  <a:pt x="11087298" y="5629001"/>
                  <a:pt x="11050652" y="5592355"/>
                  <a:pt x="11005446" y="5592355"/>
                </a:cubicBezTo>
                <a:close/>
                <a:moveTo>
                  <a:pt x="211551" y="5592355"/>
                </a:moveTo>
                <a:cubicBezTo>
                  <a:pt x="166344" y="5592355"/>
                  <a:pt x="129698" y="5629001"/>
                  <a:pt x="129698" y="5674207"/>
                </a:cubicBezTo>
                <a:cubicBezTo>
                  <a:pt x="129698" y="5719413"/>
                  <a:pt x="166344" y="5756059"/>
                  <a:pt x="211551" y="5756059"/>
                </a:cubicBezTo>
                <a:cubicBezTo>
                  <a:pt x="256756" y="5756059"/>
                  <a:pt x="293402" y="5719413"/>
                  <a:pt x="293402" y="5674207"/>
                </a:cubicBezTo>
                <a:cubicBezTo>
                  <a:pt x="293402" y="5629001"/>
                  <a:pt x="256756" y="5592355"/>
                  <a:pt x="211551" y="5592355"/>
                </a:cubicBezTo>
                <a:close/>
                <a:moveTo>
                  <a:pt x="211551" y="128350"/>
                </a:moveTo>
                <a:cubicBezTo>
                  <a:pt x="171346" y="128350"/>
                  <a:pt x="138754" y="160942"/>
                  <a:pt x="138754" y="201147"/>
                </a:cubicBezTo>
                <a:cubicBezTo>
                  <a:pt x="138754" y="241352"/>
                  <a:pt x="171346" y="273944"/>
                  <a:pt x="211551" y="273944"/>
                </a:cubicBezTo>
                <a:cubicBezTo>
                  <a:pt x="251756" y="273944"/>
                  <a:pt x="284348" y="241352"/>
                  <a:pt x="284348" y="201147"/>
                </a:cubicBezTo>
                <a:cubicBezTo>
                  <a:pt x="284348" y="160942"/>
                  <a:pt x="251756" y="128350"/>
                  <a:pt x="211551" y="128350"/>
                </a:cubicBezTo>
                <a:close/>
                <a:moveTo>
                  <a:pt x="11005446" y="110367"/>
                </a:moveTo>
                <a:cubicBezTo>
                  <a:pt x="10960240" y="110367"/>
                  <a:pt x="10923594" y="147013"/>
                  <a:pt x="10923594" y="192219"/>
                </a:cubicBezTo>
                <a:cubicBezTo>
                  <a:pt x="10923594" y="237425"/>
                  <a:pt x="10960240" y="274071"/>
                  <a:pt x="11005446" y="274071"/>
                </a:cubicBezTo>
                <a:cubicBezTo>
                  <a:pt x="11050652" y="274071"/>
                  <a:pt x="11087298" y="237425"/>
                  <a:pt x="11087298" y="192219"/>
                </a:cubicBezTo>
                <a:cubicBezTo>
                  <a:pt x="11087298" y="147013"/>
                  <a:pt x="11050652" y="110367"/>
                  <a:pt x="11005446" y="110367"/>
                </a:cubicBezTo>
                <a:close/>
                <a:moveTo>
                  <a:pt x="0" y="0"/>
                </a:moveTo>
                <a:lnTo>
                  <a:pt x="11227442" y="0"/>
                </a:lnTo>
                <a:lnTo>
                  <a:pt x="11227442" y="5883295"/>
                </a:lnTo>
                <a:lnTo>
                  <a:pt x="0" y="5883295"/>
                </a:lnTo>
                <a:close/>
              </a:path>
            </a:pathLst>
          </a:cu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 w="6350">
            <a:gradFill>
              <a:gsLst>
                <a:gs pos="0">
                  <a:schemeClr val="bg1">
                    <a:alpha val="55000"/>
                  </a:schemeClr>
                </a:gs>
                <a:gs pos="74000">
                  <a:schemeClr val="bg1">
                    <a:alpha val="40000"/>
                  </a:schemeClr>
                </a:gs>
                <a:gs pos="82000">
                  <a:schemeClr val="bg1">
                    <a:alpha val="8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F12C8B-6525-4705-B596-305DE91D9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8797" y="564162"/>
            <a:ext cx="11040784" cy="5728876"/>
            <a:chOff x="568797" y="564162"/>
            <a:chExt cx="11040784" cy="5728876"/>
          </a:xfrm>
        </p:grpSpPr>
        <p:sp>
          <p:nvSpPr>
            <p:cNvPr id="74" name="Donut 20">
              <a:extLst>
                <a:ext uri="{FF2B5EF4-FFF2-40B4-BE49-F238E27FC236}">
                  <a16:creationId xmlns:a16="http://schemas.microsoft.com/office/drawing/2014/main" id="{1C9F0F34-E0EE-4A58-8003-C3D7C1DF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Donut 26">
              <a:extLst>
                <a:ext uri="{FF2B5EF4-FFF2-40B4-BE49-F238E27FC236}">
                  <a16:creationId xmlns:a16="http://schemas.microsoft.com/office/drawing/2014/main" id="{18245E17-D4B9-484B-9F4B-151B25DD5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Donut 27">
              <a:extLst>
                <a:ext uri="{FF2B5EF4-FFF2-40B4-BE49-F238E27FC236}">
                  <a16:creationId xmlns:a16="http://schemas.microsoft.com/office/drawing/2014/main" id="{52467D6D-547C-44F4-AC04-CD30195E1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Donut 28">
              <a:extLst>
                <a:ext uri="{FF2B5EF4-FFF2-40B4-BE49-F238E27FC236}">
                  <a16:creationId xmlns:a16="http://schemas.microsoft.com/office/drawing/2014/main" id="{3A01A0F8-8809-46A4-92FB-B5272F4BF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FE637F-9FEC-41C7-ACF3-E900960E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dirty="0"/>
              <a:t>Other PD Needs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84B066E-49B3-4475-B1C6-3A570F120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CC7B-B0D9-4256-853E-E0C30BDF6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Agribusiness connections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Relationship building techniques/building relationships with schools and employers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More scenarios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ID&amp;R training for LEA coordinators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Time management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Safety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1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96F8-E02E-48D8-91AD-1DCCD46D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 Workgroup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7A37-7619-472B-928F-3882FCE9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47031" cy="3318936"/>
          </a:xfrm>
        </p:spPr>
        <p:txBody>
          <a:bodyPr/>
          <a:lstStyle/>
          <a:p>
            <a:r>
              <a:rPr lang="en-US" dirty="0"/>
              <a:t>TRI- Recent Activities</a:t>
            </a:r>
          </a:p>
          <a:p>
            <a:r>
              <a:rPr lang="en-US" dirty="0"/>
              <a:t>Updated the TRI forms</a:t>
            </a:r>
          </a:p>
          <a:p>
            <a:r>
              <a:rPr lang="en-US" dirty="0"/>
              <a:t>Working to get direction on TRI efforts for this year. </a:t>
            </a:r>
          </a:p>
          <a:p>
            <a:r>
              <a:rPr lang="en-US" dirty="0"/>
              <a:t>Will help support efforts as they are requested.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3CA0-5E8D-45D0-BF4E-3CFA1500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0" y="2285999"/>
            <a:ext cx="4915415" cy="36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5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96F8-E02E-48D8-91AD-1DCCD46D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ahead Year 5 TRI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7A37-7619-472B-928F-3882FCE9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47031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any of your states need help with TRI efforts this year?</a:t>
            </a:r>
          </a:p>
          <a:p>
            <a:r>
              <a:rPr lang="en-US" dirty="0"/>
              <a:t>Re-interviews? ID&amp;R Efforts?</a:t>
            </a:r>
          </a:p>
          <a:p>
            <a:r>
              <a:rPr lang="en-US" dirty="0"/>
              <a:t>We are also looking at more PD available if needed for states.</a:t>
            </a:r>
          </a:p>
          <a:p>
            <a:r>
              <a:rPr lang="en-US" dirty="0"/>
              <a:t>Program structure, working with agribusinesses on the ground in your state,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3CA0-5E8D-45D0-BF4E-3CFA1500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0" y="2285999"/>
            <a:ext cx="4915415" cy="36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8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EA47-9FC8-4E8A-A5A7-EEDCE484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670" y="491938"/>
            <a:ext cx="9601196" cy="856095"/>
          </a:xfrm>
        </p:spPr>
        <p:txBody>
          <a:bodyPr>
            <a:noAutofit/>
          </a:bodyPr>
          <a:lstStyle/>
          <a:p>
            <a:r>
              <a:rPr lang="en-US" sz="3600" b="1" dirty="0"/>
              <a:t>Recruitment Strategies/Techniques PD Needs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A193091-4427-4376-804A-44A5943DC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873181"/>
              </p:ext>
            </p:extLst>
          </p:nvPr>
        </p:nvGraphicFramePr>
        <p:xfrm>
          <a:off x="1201134" y="1313295"/>
          <a:ext cx="6053106" cy="505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3216AE-3C24-451B-9F6E-5F4C3E4F073E}"/>
              </a:ext>
            </a:extLst>
          </p:cNvPr>
          <p:cNvSpPr txBox="1"/>
          <p:nvPr/>
        </p:nvSpPr>
        <p:spPr>
          <a:xfrm>
            <a:off x="7254240" y="1348033"/>
            <a:ext cx="3810000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TRI Efforts Could Look like the following: </a:t>
            </a:r>
          </a:p>
          <a:p>
            <a:r>
              <a:rPr lang="en-US" dirty="0"/>
              <a:t>Experienced recruiter visiting with state lead recruiter and visiting employers and trying different strategies</a:t>
            </a:r>
          </a:p>
          <a:p>
            <a:endParaRPr lang="en-US" dirty="0"/>
          </a:p>
          <a:p>
            <a:r>
              <a:rPr lang="en-US" dirty="0"/>
              <a:t>On-site assistance to look at program and provide suggestions on program design or to review effectiveness of ID&amp;R efforts</a:t>
            </a:r>
          </a:p>
          <a:p>
            <a:endParaRPr lang="en-US" dirty="0"/>
          </a:p>
          <a:p>
            <a:r>
              <a:rPr lang="en-US" dirty="0"/>
              <a:t>Data Technology Specialist working to provide ideas and solutions on how to streamline your data entry, collection, organization, etc. </a:t>
            </a:r>
          </a:p>
        </p:txBody>
      </p:sp>
    </p:spTree>
    <p:extLst>
      <p:ext uri="{BB962C8B-B14F-4D97-AF65-F5344CB8AC3E}">
        <p14:creationId xmlns:p14="http://schemas.microsoft.com/office/powerpoint/2010/main" val="401412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372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Garamond</vt:lpstr>
      <vt:lpstr>Organic</vt:lpstr>
      <vt:lpstr>Workgroup Updates</vt:lpstr>
      <vt:lpstr>Main Workgroups</vt:lpstr>
      <vt:lpstr>Form 3 IRRC PD Needs Assessment Survey</vt:lpstr>
      <vt:lpstr>Eligibility PD Needs</vt:lpstr>
      <vt:lpstr>Recruitment Strategies/Techniques PD Needs</vt:lpstr>
      <vt:lpstr>Other PD Needs</vt:lpstr>
      <vt:lpstr>TRI Workgroup Projects</vt:lpstr>
      <vt:lpstr>Look ahead Year 5 TRI Projects</vt:lpstr>
      <vt:lpstr>Recruitment Strategies/Techniques PD Needs</vt:lpstr>
      <vt:lpstr>Technology Group Project</vt:lpstr>
      <vt:lpstr>Professional Development Group</vt:lpstr>
      <vt:lpstr>Dissemination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Year 5 Evaluation/Pilot Test</dc:title>
  <dc:creator>Cari Semivan</dc:creator>
  <cp:lastModifiedBy>Jessica Castaneda</cp:lastModifiedBy>
  <cp:revision>13</cp:revision>
  <dcterms:created xsi:type="dcterms:W3CDTF">2020-01-14T23:39:48Z</dcterms:created>
  <dcterms:modified xsi:type="dcterms:W3CDTF">2020-01-17T16:59:18Z</dcterms:modified>
</cp:coreProperties>
</file>